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3" r:id="rId3"/>
    <p:sldId id="274" r:id="rId5"/>
    <p:sldId id="300" r:id="rId6"/>
    <p:sldId id="282" r:id="rId7"/>
    <p:sldId id="301" r:id="rId8"/>
    <p:sldId id="302" r:id="rId9"/>
    <p:sldId id="303" r:id="rId10"/>
    <p:sldId id="304" r:id="rId11"/>
    <p:sldId id="305" r:id="rId12"/>
    <p:sldId id="307" r:id="rId13"/>
    <p:sldId id="308" r:id="rId14"/>
    <p:sldId id="312" r:id="rId15"/>
    <p:sldId id="313" r:id="rId16"/>
    <p:sldId id="314" r:id="rId17"/>
    <p:sldId id="316" r:id="rId18"/>
    <p:sldId id="317" r:id="rId19"/>
    <p:sldId id="318" r:id="rId20"/>
    <p:sldId id="320" r:id="rId21"/>
    <p:sldId id="321" r:id="rId22"/>
    <p:sldId id="323" r:id="rId23"/>
    <p:sldId id="324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  <p:sp>
        <p:nvSpPr>
          <p:cNvPr id="4" name="Slide Image Placeholder 3"/>
          <p:cNvSpPr txBox="1"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  <p:sp>
        <p:nvSpPr>
          <p:cNvPr id="5" name="Notes Placeholder 4"/>
          <p:cNvSpPr txBox="1"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idx="4"/>
          </p:nvPr>
        </p:nvSpPr>
        <p:spPr>
          <a:xfrm>
            <a:off x="0" y="8685212"/>
            <a:ext cx="2971800" cy="4572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  <p:sp>
        <p:nvSpPr>
          <p:cNvPr id="7" name="Slide Number Placeholder 6"/>
          <p:cNvSpPr txBox="1">
            <a:spLocks noGrp="1"/>
          </p:cNvSpPr>
          <p:nvPr>
            <p:ph type="sldNum" idx="5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fld id="{8B38DBA3-52F9-4AF4-A6A4-FA4D7DB2F99C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 txBox="1">
            <a:spLocks noGrp="1"/>
          </p:cNvSpPr>
          <p:nvPr>
            <p:ph type="body"/>
          </p:nvPr>
        </p:nvSpPr>
        <p:spPr>
          <a:xfrm>
            <a:off x="685800" y="609600"/>
            <a:ext cx="7086600" cy="5334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 txBox="1">
            <a:spLocks noGrp="1"/>
          </p:cNvSpPr>
          <p:nvPr>
            <p:ph type="body"/>
          </p:nvPr>
        </p:nvSpPr>
        <p:spPr>
          <a:xfrm>
            <a:off x="685800" y="609600"/>
            <a:ext cx="7086600" cy="5334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 txBox="1">
            <a:spLocks noGrp="1"/>
          </p:cNvSpPr>
          <p:nvPr>
            <p:ph type="body"/>
          </p:nvPr>
        </p:nvSpPr>
        <p:spPr>
          <a:xfrm>
            <a:off x="685800" y="609600"/>
            <a:ext cx="7086600" cy="53340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8DBA3-52F9-4AF4-A6A4-FA4D7DB2F99C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/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/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8B38DBA3-52F9-4AF4-A6A4-FA4D7DB2F99C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32815" y="255270"/>
            <a:ext cx="9775825" cy="1917065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algn="ctr"/>
            <a:r>
              <a:rPr lang="en-US" altLang="en-US" sz="3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Generative Adverserial Networks for Image Forgery</a:t>
            </a:r>
            <a:endParaRPr sz="3600" dirty="0"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Generative Adverserial Networks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356860" cy="48247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novel methodology was first first defined by Goodfellow et al. in the paper “Generative Adverserial Nets” [Goodfellow, Ian, et al. "Generative adversarial nets." Advances in neural information processing systems. 2014.]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paper has 20,232 citations to-date.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problem does it solve exactly? Fundamentally, it tackles the same problem use-case of deep-learning in-general, which is to find rich, well-fitted models that effectively capture data distributions.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novelty here lies in the fact that Goodfellow has achieved this using a generative, rather than a discriminative model, while still maintaining tractablility.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paper demonstrates the viability of generative modelling.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shot from 2020-06-29 20-58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7440" y="1312545"/>
            <a:ext cx="5648960" cy="4612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Generative Adverserial Networks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11078210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 neural network that captures the training data’s distribution in order to generate new data from the same distribution.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Contains two seperate networks - the Generator (G) and the Discriminator (D). 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Generator creates ‘fake’ images, and tries to make it appear as real as possible, and feeds it into the Discriminator.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Discriminator looks at the spawned images, and tries to determine whether it is a real or a fake image.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Both G and D are essentially involved in playing a min-max game, trying to minimize their respective loss functions.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Architecture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GA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36345"/>
            <a:ext cx="10058400" cy="43859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66800" y="5746115"/>
            <a:ext cx="95319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000"/>
              <a:t>Source: pathmind.com/wiki/generative-adversarial-network-gan</a:t>
            </a:r>
            <a:endParaRPr lang="en-US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Methodology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11078210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Essentially, the system reaches “equilibrium”, when the generator spawns really convincing fake images, and the discriminator constants guesses correctly and incorrectly, so as to reach a probability of 1/2.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shot from 2020-06-29 21-20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3071495"/>
            <a:ext cx="9734550" cy="109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Methodology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Screenshot from 2020-06-29 21-24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3005" y="1196975"/>
            <a:ext cx="7286625" cy="4781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 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11078210" cy="48247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Consider an input space with 2x2 pixels, and 4 shade-levels of black for every pixel - 0, 0.25, 0.5, 1.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Now assume, we want to capture the model which has only those 4-pixel images which have darker spots on the top-left and bottom-right pixels. Ones that look like these, or ‘left-diagonals’: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alt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Luis Serrano</a:t>
            </a:r>
            <a:endParaRPr lang="en-US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8070" y="1957070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60245" y="2780665"/>
            <a:ext cx="892175" cy="823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60245" y="195707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8070" y="2780665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68070" y="427926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60245" y="5102860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60245" y="4279265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68070" y="510286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7400" y="427926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19575" y="510286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19575" y="4279265"/>
            <a:ext cx="892175" cy="823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0.25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327400" y="510286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96255" y="4279265"/>
            <a:ext cx="892175" cy="823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0.25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88430" y="510286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488430" y="4279265"/>
            <a:ext cx="892175" cy="8235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96255" y="510286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 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2561590" y="1573530"/>
            <a:ext cx="1811020" cy="571500"/>
          </a:xfrm>
          <a:prstGeom prst="rect">
            <a:avLst/>
          </a:prstGeom>
        </p:spPr>
        <p:txBody>
          <a:bodyPr>
            <a:noAutofit/>
          </a:bodyPr>
          <a:lstStyle>
            <a:lvl1pPr lvl="0">
              <a:defRPr/>
            </a:lvl1pPr>
          </a:lstStyle>
          <a:p>
            <a:pPr marL="0" lvl="0" indent="0" algn="ctr"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Diagonals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88260" y="247840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80435" y="3302000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80435" y="2478405"/>
            <a:ext cx="892175" cy="8235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8260" y="330200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5" name="Text Placeholder 2"/>
          <p:cNvSpPr txBox="1">
            <a:spLocks noGrp="1"/>
          </p:cNvSpPr>
          <p:nvPr/>
        </p:nvSpPr>
        <p:spPr>
          <a:xfrm>
            <a:off x="8284210" y="1573530"/>
            <a:ext cx="1811020" cy="5715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lvl="0">
              <a:defRPr/>
            </a:lvl1pPr>
          </a:lstStyle>
          <a:p>
            <a:pPr marL="0" lvl="0" indent="0" algn="ctr"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Non-Diagonals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32470" y="2478405"/>
            <a:ext cx="892175" cy="823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0.25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24645" y="330200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13850" y="247840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32470" y="3302000"/>
            <a:ext cx="892175" cy="823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68170" y="4394835"/>
            <a:ext cx="3230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1*1 + 0*(-1) + 0*(-1) + 1*1 = 2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6936105" y="4394835"/>
            <a:ext cx="450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0.25*1 + 1*(-1) + 0.5*(-1) + 0.75*1 = -0.5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 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2561590" y="1573530"/>
            <a:ext cx="1811020" cy="571500"/>
          </a:xfrm>
          <a:prstGeom prst="rect">
            <a:avLst/>
          </a:prstGeom>
        </p:spPr>
        <p:txBody>
          <a:bodyPr>
            <a:noAutofit/>
          </a:bodyPr>
          <a:lstStyle>
            <a:lvl1pPr lvl="0">
              <a:defRPr/>
            </a:lvl1pPr>
          </a:lstStyle>
          <a:p>
            <a:pPr marL="0" lvl="0" indent="0" algn="ctr"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Diagonals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88260" y="247840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80435" y="3302000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80435" y="2478405"/>
            <a:ext cx="892175" cy="8235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8260" y="3302000"/>
            <a:ext cx="892175" cy="8235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5" name="Text Placeholder 2"/>
          <p:cNvSpPr txBox="1">
            <a:spLocks noGrp="1"/>
          </p:cNvSpPr>
          <p:nvPr/>
        </p:nvSpPr>
        <p:spPr>
          <a:xfrm>
            <a:off x="8284210" y="1573530"/>
            <a:ext cx="1811020" cy="5715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lvl="0">
              <a:defRPr/>
            </a:lvl1pPr>
          </a:lstStyle>
          <a:p>
            <a:pPr marL="0" lvl="0" indent="0" algn="ctr"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Non-Diagonals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32470" y="2478405"/>
            <a:ext cx="892175" cy="823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0.25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24645" y="3302000"/>
            <a:ext cx="892175" cy="8235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0.75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13850" y="2478405"/>
            <a:ext cx="892175" cy="823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1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32470" y="3302000"/>
            <a:ext cx="892175" cy="823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B0F0"/>
                </a:solidFill>
              </a:rPr>
              <a:t>0.5</a:t>
            </a:r>
            <a:endParaRPr lang="en-US" altLang="en-US">
              <a:solidFill>
                <a:srgbClr val="00B0F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68170" y="4394835"/>
            <a:ext cx="3230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1*1 + 0*(-1) + 0*(-1) + 1*1 = 2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6936105" y="4394835"/>
            <a:ext cx="450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0.25*1 + 1*(-1) + 0.5*(-1) + 0.75*1 = -0.5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026920" y="5324475"/>
            <a:ext cx="8919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In other words, value &gt; 1 implies a diagonal, and a value &lt; 1 implies no diagonal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041900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For constructing the Discriminator: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1" algn="just"/>
            <a:endParaRPr lang="en-US" alt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shot from 2020-06-29 21-54-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1896745"/>
            <a:ext cx="5279390" cy="417830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 noGrp="1"/>
          </p:cNvSpPr>
          <p:nvPr/>
        </p:nvSpPr>
        <p:spPr>
          <a:xfrm>
            <a:off x="6109335" y="1573530"/>
            <a:ext cx="5041900" cy="482473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For constructing the Generator: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1" algn="just"/>
            <a:endParaRPr lang="en-US" alt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Screenshot from 2020-06-29 21-56-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35" y="2190115"/>
            <a:ext cx="4987925" cy="3591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6228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Example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Screenshot from 2020-06-29 22-09-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0" y="1297305"/>
            <a:ext cx="8960485" cy="5003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algn="l"/>
            <a:r>
              <a:rPr lang="en-US" sz="3200" dirty="0">
                <a:latin typeface="Calibri" panose="020F0502020204030204"/>
              </a:rPr>
              <a:t>Presentation Overview</a:t>
            </a:r>
            <a:endParaRPr lang="en-US" sz="3200" dirty="0">
              <a:latin typeface="Calibri" panose="020F0502020204030204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491615"/>
            <a:ext cx="5078730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marL="0" lvl="0" indent="0" algn="l">
              <a:buNone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Expected duration ~ 1 hour 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>
              <a:buAutoNum type="romanUcPeriod"/>
            </a:pP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GAN: Introduction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Applications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Why we need GANs?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20" dirty="0" smtClean="0">
                <a:latin typeface="Calibri" panose="020F0502020204030204" pitchFamily="34" charset="0"/>
                <a:cs typeface="Calibri" panose="020F0502020204030204" pitchFamily="34" charset="0"/>
              </a:rPr>
              <a:t>Discriminative vs Generative models</a:t>
            </a:r>
            <a:endParaRPr lang="en-US" altLang="en-US" sz="182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GAN: Details and Architecture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Hands-on: Example 1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DC-GAN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Hands-on: Example 2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0" indent="-400050" algn="l">
              <a:buFont typeface="+mj-lt"/>
              <a:buAutoNum type="romanUcPeriod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Possible Research Potential</a:t>
            </a:r>
            <a:endParaRPr lang="en-US" alt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AutoNum type="romanUcPeriod"/>
            </a:pPr>
            <a:endParaRPr lang="en-US" alt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AutoNum type="romanUcPeriod"/>
            </a:pPr>
            <a:endParaRPr lang="en-US" alt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245" y="1622425"/>
            <a:ext cx="7508875" cy="1692275"/>
          </a:xfrm>
        </p:spPr>
        <p:txBody>
          <a:bodyPr/>
          <a:lstStyle/>
          <a:p>
            <a:pPr algn="ctr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Hands-On Demo 1</a:t>
            </a:r>
            <a:b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DC-GAN - PyTorch:</a:t>
            </a: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52120" y="3111500"/>
            <a:ext cx="10991850" cy="2968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DC-GAN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Deep-Convolutional Generative Adverserial Network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Based on the paper by Radford et. al. “Unsupervised Representation Learning With Deep Convolutional Generative Adversarial Networks.”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Basically an extension of GAN with carefully designed, additional convolutional layers. 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 convolutional layers help capture additional correlations and inter-dependencies within the data distribution.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Therefore, DC-GANs are very useful when dealing with image or video data.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245" y="1622425"/>
            <a:ext cx="7508875" cy="3391535"/>
          </a:xfrm>
        </p:spPr>
        <p:txBody>
          <a:bodyPr/>
          <a:lstStyle/>
          <a:p>
            <a:pPr algn="ctr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Hands-On Demo 2</a:t>
            </a:r>
            <a:b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Nvidia StyleGAN</a:t>
            </a: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https://github.com/NVlabs/stylegan </a:t>
            </a:r>
            <a:b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52120" y="3111500"/>
            <a:ext cx="10991850" cy="29686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5775" y="2775585"/>
            <a:ext cx="3600450" cy="476885"/>
          </a:xfrm>
          <a:prstGeom prst="rect">
            <a:avLst/>
          </a:prstGeom>
          <a:noFill/>
        </p:spPr>
        <p:txBody>
          <a:bodyPr wrap="square"/>
          <a:lstStyle>
            <a:lvl1pPr lvl="0">
              <a:defRPr/>
            </a:lvl1pPr>
          </a:lstStyle>
          <a:p>
            <a:pPr lvl="0" algn="ctr"/>
            <a:r>
              <a:rPr sz="2500">
                <a:solidFill>
                  <a:schemeClr val="tx1"/>
                </a:solidFill>
                <a:latin typeface="Constantia"/>
              </a:rPr>
              <a:t>End of Presentation</a:t>
            </a:r>
            <a:endParaRPr sz="2500">
              <a:solidFill>
                <a:schemeClr val="tx1"/>
              </a:solidFill>
              <a:latin typeface="Constant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algn="l"/>
            <a:r>
              <a:rPr lang="en-US" altLang="en-US" sz="3200" dirty="0">
                <a:latin typeface="Calibri" panose="020F0502020204030204"/>
              </a:rPr>
              <a:t>Generative Adverserial Networks: Introduction</a:t>
            </a:r>
            <a:endParaRPr lang="en-US" altLang="en-US" sz="3200" dirty="0">
              <a:latin typeface="Calibri" panose="020F0502020204030204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65480" y="1562735"/>
            <a:ext cx="6505575" cy="482473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 deep-learning methodology that can effectively capture the distribution in a given dataset, formulate a model out of the same, and use this model to generate new, realistic data from the same distribution.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 well-trained GAN, can model new data distributions from sample data such that the generated data is very similar to the original, or ideally, indistinguishable. 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Uses two seperate networks - the Generator (G) and the Discriminator (D). 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Generator creates ‘fake’ data, and tries to make it appear as real as possible, and feeds it into the Discriminator.</a:t>
            </a:r>
            <a:endParaRPr lang="en-US" altLang="en-US" sz="1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Discriminator looks at the spawned images from the Generator, and tries to determine whether it is a real or a fake image.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4" name="Picture 3" descr="Screenshot from 2020-06-29 19-24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2040" y="1562735"/>
            <a:ext cx="2322195" cy="3498215"/>
          </a:xfrm>
          <a:prstGeom prst="rect">
            <a:avLst/>
          </a:prstGeom>
        </p:spPr>
      </p:pic>
      <p:pic>
        <p:nvPicPr>
          <p:cNvPr id="6" name="Picture 5" descr="Screenshot from 2020-06-29 19-24-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690" y="1562735"/>
            <a:ext cx="2316480" cy="34982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213090" y="5060950"/>
            <a:ext cx="7600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Original</a:t>
            </a:r>
            <a:endParaRPr lang="en-US" alt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10616565" y="5060950"/>
            <a:ext cx="7600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Forged</a:t>
            </a:r>
            <a:endParaRPr lang="en-US" altLang="en-US" sz="1200"/>
          </a:p>
        </p:txBody>
      </p:sp>
      <p:sp>
        <p:nvSpPr>
          <p:cNvPr id="9" name="Text Box 8"/>
          <p:cNvSpPr txBox="1"/>
          <p:nvPr/>
        </p:nvSpPr>
        <p:spPr>
          <a:xfrm>
            <a:off x="7431405" y="5336540"/>
            <a:ext cx="47237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/>
              <a:t>source: https://pytorch.org/tutorials/beginner/dcgan_faces_tutorial.html</a:t>
            </a:r>
            <a:endParaRPr lang="en-US" altLang="en-US" sz="1000"/>
          </a:p>
        </p:txBody>
      </p:sp>
      <p:sp>
        <p:nvSpPr>
          <p:cNvPr id="10" name="Text Box 9"/>
          <p:cNvSpPr txBox="1"/>
          <p:nvPr/>
        </p:nvSpPr>
        <p:spPr>
          <a:xfrm>
            <a:off x="7703185" y="5903595"/>
            <a:ext cx="4306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https://thispersondoesnotexist.com/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731" y="1573507"/>
            <a:ext cx="4438652" cy="482444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Fake image generation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fake_bedroom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90" y="2054225"/>
            <a:ext cx="3009265" cy="1513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82600" y="3568065"/>
            <a:ext cx="35350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/>
              <a:t>Fake Bedroom Images</a:t>
            </a:r>
            <a:endParaRPr lang="en-US" altLang="en-US" sz="1000"/>
          </a:p>
        </p:txBody>
      </p:sp>
      <p:sp>
        <p:nvSpPr>
          <p:cNvPr id="9" name="Text Placeholder 2"/>
          <p:cNvSpPr txBox="1">
            <a:spLocks noGrp="1"/>
          </p:cNvSpPr>
          <p:nvPr/>
        </p:nvSpPr>
        <p:spPr>
          <a:xfrm>
            <a:off x="5655441" y="1573507"/>
            <a:ext cx="4438652" cy="482444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lvl="0">
              <a:defRPr/>
            </a:lvl1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Text-to-image synthesis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Resolution-scaling for single images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ipain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4044950"/>
            <a:ext cx="3008630" cy="166687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00760" y="5711825"/>
            <a:ext cx="24993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000"/>
              <a:t>GAN Generated Artwork</a:t>
            </a:r>
            <a:endParaRPr lang="en-US" altLang="en-US" sz="1000"/>
          </a:p>
        </p:txBody>
      </p:sp>
      <p:pic>
        <p:nvPicPr>
          <p:cNvPr id="12" name="Picture 11" descr="1*dL5hxA8GV_l_P3D9STnAr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25" y="2054225"/>
            <a:ext cx="5557520" cy="1513840"/>
          </a:xfrm>
          <a:prstGeom prst="rect">
            <a:avLst/>
          </a:prstGeom>
        </p:spPr>
      </p:pic>
      <p:pic>
        <p:nvPicPr>
          <p:cNvPr id="13" name="Picture 12" descr="1*283hpi1NUfGH5E8ZRn1e2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725" y="4206875"/>
            <a:ext cx="2526665" cy="150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7193915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Security applications - stegonography and image forensics (SSGAN).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Attention prediction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Fake audio and video synthesis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https://thispersondoesnotexist.com/</a:t>
            </a:r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57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Motivation: Why do we need GANs?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210175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 stated before, GANs are used to perform high dimensional modelling of complex datasets.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already several methodologies which accomplish the same.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Here, we examine the novelty introduced with GANs.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GANs are essentially generative opposed to discriminative.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Traditionally, these types of tasks were performed using discriminative models, as opposed to generative ones.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are generative and discriminative models?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/>
          <p:cNvSpPr txBox="1">
            <a:spLocks noGrp="1"/>
          </p:cNvSpPr>
          <p:nvPr/>
        </p:nvSpPr>
        <p:spPr>
          <a:xfrm>
            <a:off x="6088380" y="1573530"/>
            <a:ext cx="5843270" cy="482473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lvl="0">
              <a:defRPr/>
            </a:lvl1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Generative Models: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Models the actual distribution of each class.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Naive Bayes classifier 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Bayesian networks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Markov random fields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Discriminative Models: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Models the decision boundary between classes.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Support-Vector Machines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Neural networks (conventional)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Nearest-neighbour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Discriminative Models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210175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Consider two different networks A and B, which are each provided two images, a car and a truck. Their is objective is to correctly determine which type of vehicle a newly provided image would be.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a new image of a car is provided to network A, with its task being to find out if it is a car or a truck. The network A does not know exactly what a car is, or what a truck is - it hasn’t captured the entire model.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However, it has captured the differences in the features of a car and a truck. Using this information, the network A finds the solution. This methodology is ‘discriminative’.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This is much easier to do than to try and capture the entire model.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/>
              <p:cNvSpPr txBox="1">
                <a:spLocks noGrp="1"/>
              </p:cNvSpPr>
              <p:nvPr/>
            </p:nvSpPr>
            <p:spPr>
              <a:xfrm>
                <a:off x="6109335" y="1573530"/>
                <a:ext cx="5843270" cy="48247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normAutofit/>
              </a:bodyPr>
              <a:lstStyle>
                <a:lvl1pPr lvl="0">
                  <a:defRPr/>
                </a:lvl1pPr>
              </a:lstStyle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Both types of models are fundamentally trying to determine the conditional probability:</a:t>
                </a:r>
                <a:endPara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en-US" sz="18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</m:t>
                        </m:r>
                      </m:e>
                      <m:sup>
                        <m:r>
                          <a:rPr lang="en-US" altLang="en-US" sz="1800" i="1" dirty="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^</m:t>
                        </m:r>
                      </m:sup>
                    </m:sSup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𝑉𝑒ℎ𝑖𝑐𝑙𝑒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 | 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𝐹𝑒𝑎𝑡𝑢𝑟𝑒𝑠</m:t>
                    </m:r>
                    <m:r>
                      <a:rPr lang="en-US" altLang="en-US" sz="1800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indent="0" algn="ctr">
                  <a:buFont typeface="Arial" panose="020B0604020202020204" pitchFamily="34" charset="0"/>
                  <a:buNone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l"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discriminative model tries to find this by modelling the decision boundary between the various classes.</a:t>
                </a:r>
                <a:endPara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l">
                  <a:buFont typeface="Arial" panose="020B0604020202020204" pitchFamily="34" charset="0"/>
                  <a:buChar char="•"/>
                </a:pPr>
                <a:endPara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l">
                  <a:buFont typeface="Arial" panose="020B0604020202020204" pitchFamily="34" charset="0"/>
                  <a:buChar char="•"/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other words, determine P(Y|X) from training data.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en-US" sz="1575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0" indent="-285750" algn="just"/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35" y="1573530"/>
                <a:ext cx="5843270" cy="48247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Generative Models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5210175" cy="4824730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defRPr/>
            </a:lvl1pPr>
          </a:lstStyle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Consider the same example which we saw before.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Consider the a new image of a car is provided to neural network B. B, unlike its counterpart, is able to compute the entire features which represents a ‘car’, because it has captured or modelled it fully.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Now, based on this known model, it compares to see if the new image is similar to the car it has modelled to find the solution. Neural network A is, therefore, generative. 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Involves more effort than discriminative models.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2"/>
          <p:cNvSpPr txBox="1">
            <a:spLocks noGrp="1"/>
          </p:cNvSpPr>
          <p:nvPr/>
        </p:nvSpPr>
        <p:spPr>
          <a:xfrm>
            <a:off x="6109335" y="1573530"/>
            <a:ext cx="5843270" cy="482473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lvl="0">
              <a:defRPr/>
            </a:lvl1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This generative model is trying to find P(Y|X) by modelling the actual distribution of each class, as opposed to modelling just the class boundaries.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 other words, the generative models learns the joint probability distribution P(X,Y), and uses Bayes Theorem to find P(Y|X).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value of P(Y|X) will possibly be different in both methods.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433"/>
            <a:ext cx="10972800" cy="1143000"/>
          </a:xfrm>
        </p:spPr>
        <p:txBody>
          <a:bodyPr/>
          <a:lstStyle/>
          <a:p>
            <a:pPr algn="l"/>
            <a:r>
              <a:rPr lang="en-US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Discriminative vs Generative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73530"/>
            <a:ext cx="10972165" cy="482473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lvl="0">
              <a:defRPr/>
            </a:lvl1pPr>
          </a:lstStyle>
          <a:p>
            <a:pPr marL="0" lvl="0" indent="0" algn="just"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Fundamentally, the differences between discriminative and generative models are: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Generative: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Pros: A nice, well-rounded model of the dataset is at our disposal. This can be used to generate other well-defined instances.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Cons: Not easy to model - involves high computations costs and in most cases, non-tractable.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Discriminative: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Pros: Easy to model. Can be modelled with limited number of data points in the training set.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Cons: The end result can be used as a suitable classifier, but cannot be used to generate synthetic samples. The full model of the distribution is not captured.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Font typeface="Arial" panose="020B0604020202020204" pitchFamily="34" charset="0"/>
              <a:buNone/>
            </a:pPr>
            <a:r>
              <a:rPr lang="en-US" altLang="en-US" sz="2055" dirty="0">
                <a:latin typeface="Calibri" panose="020F0502020204030204" pitchFamily="34" charset="0"/>
                <a:cs typeface="Calibri" panose="020F0502020204030204" pitchFamily="34" charset="0"/>
              </a:rPr>
              <a:t>Therefore, in-spite of the advantages offered by generative models, their use in inhibited due to high, non-polynomial time complexities. What we need is a nice generative model that is tractable.</a:t>
            </a:r>
            <a:endParaRPr lang="en-US" altLang="en-US" sz="205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7818</Words>
  <Application>WPS Presentation</Application>
  <PresentationFormat>Widescreen</PresentationFormat>
  <Paragraphs>446</Paragraphs>
  <Slides>22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Arial</vt:lpstr>
      <vt:lpstr>Calibri</vt:lpstr>
      <vt:lpstr>DejaVu Math TeX Gyre</vt:lpstr>
      <vt:lpstr>Constantia</vt:lpstr>
      <vt:lpstr>Georgia</vt:lpstr>
      <vt:lpstr>Constantia</vt:lpstr>
      <vt:lpstr>Gubbi</vt:lpstr>
      <vt:lpstr>微软雅黑</vt:lpstr>
      <vt:lpstr>Arial Unicode MS</vt:lpstr>
      <vt:lpstr>Droid Sans Fallback</vt:lpstr>
      <vt:lpstr>MT Extra</vt:lpstr>
      <vt:lpstr>Times New Roman</vt:lpstr>
      <vt:lpstr>Default Design</vt:lpstr>
      <vt:lpstr>Generative Adverserial Networks for Image Forgery</vt:lpstr>
      <vt:lpstr>Presentation Overview</vt:lpstr>
      <vt:lpstr>Generative Adverserial Networks: Introduction</vt:lpstr>
      <vt:lpstr>Applications</vt:lpstr>
      <vt:lpstr>Applications</vt:lpstr>
      <vt:lpstr>Motivation: Why do we need GANs?</vt:lpstr>
      <vt:lpstr>Discriminative Models</vt:lpstr>
      <vt:lpstr>Generative Models</vt:lpstr>
      <vt:lpstr>Discriminative vs Generative</vt:lpstr>
      <vt:lpstr>Generative Adverserial Networks</vt:lpstr>
      <vt:lpstr>Generative Adverserial Networks</vt:lpstr>
      <vt:lpstr>GAN: Architecture</vt:lpstr>
      <vt:lpstr>GAN: Methodology</vt:lpstr>
      <vt:lpstr>GAN: Methodology</vt:lpstr>
      <vt:lpstr>GAN: Example </vt:lpstr>
      <vt:lpstr>GAN: Example </vt:lpstr>
      <vt:lpstr>GAN: Example </vt:lpstr>
      <vt:lpstr>GAN: Example</vt:lpstr>
      <vt:lpstr>GAN: Example</vt:lpstr>
      <vt:lpstr>Hands-On Demo 1  DC-GAN - PyTorch:   </vt:lpstr>
      <vt:lpstr>Hands-On Demo 2  Nvidia StyleGAN    https://github.com/NVlabs/stylegan   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Stock Market Prognosis using Artificial Neural Networks</dc:title>
  <dc:creator>Vignesh Vijaykumar .M.P</dc:creator>
  <cp:lastModifiedBy>vignesh_pagadala</cp:lastModifiedBy>
  <cp:revision>57</cp:revision>
  <dcterms:created xsi:type="dcterms:W3CDTF">2020-07-01T21:01:35Z</dcterms:created>
  <dcterms:modified xsi:type="dcterms:W3CDTF">2020-07-01T21:01:35Z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1033-11.1.0.9126</vt:lpwstr>
  </property>
</Properties>
</file>